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3" r:id="rId3"/>
    <p:sldId id="264" r:id="rId4"/>
    <p:sldId id="260" r:id="rId5"/>
    <p:sldId id="323" r:id="rId6"/>
    <p:sldId id="282" r:id="rId7"/>
    <p:sldId id="286" r:id="rId8"/>
    <p:sldId id="287" r:id="rId9"/>
    <p:sldId id="288" r:id="rId10"/>
    <p:sldId id="290" r:id="rId11"/>
    <p:sldId id="291" r:id="rId12"/>
    <p:sldId id="292" r:id="rId13"/>
    <p:sldId id="325" r:id="rId14"/>
    <p:sldId id="298" r:id="rId15"/>
    <p:sldId id="307" r:id="rId16"/>
    <p:sldId id="309" r:id="rId17"/>
    <p:sldId id="308" r:id="rId18"/>
    <p:sldId id="310" r:id="rId19"/>
    <p:sldId id="311" r:id="rId20"/>
    <p:sldId id="258" r:id="rId21"/>
  </p:sldIdLst>
  <p:sldSz cx="9144000" cy="5715000" type="screen16x10"/>
  <p:notesSz cx="6858000" cy="9144000"/>
  <p:defaultTextStyle>
    <a:defPPr>
      <a:defRPr lang="es-E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4910" autoAdjust="0"/>
  </p:normalViewPr>
  <p:slideViewPr>
    <p:cSldViewPr snapToGrid="0">
      <p:cViewPr varScale="1">
        <p:scale>
          <a:sx n="82" d="100"/>
          <a:sy n="82" d="100"/>
        </p:scale>
        <p:origin x="1578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C48AC-16D4-47A8-89ED-C0832D80078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A19B22F-E62D-4369-8EA3-938A87539CFD}">
      <dgm:prSet phldrT="[Texto]"/>
      <dgm:spPr>
        <a:noFill/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INCUBACIÓN</a:t>
          </a:r>
          <a:endParaRPr lang="es-ES" b="1" dirty="0">
            <a:solidFill>
              <a:schemeClr val="tx1"/>
            </a:solidFill>
          </a:endParaRPr>
        </a:p>
      </dgm:t>
    </dgm:pt>
    <dgm:pt modelId="{C6257B07-3832-4851-8918-8E318D75B186}" type="parTrans" cxnId="{43CF9B43-99C5-4761-8D35-48B1F5A65FF4}">
      <dgm:prSet/>
      <dgm:spPr/>
      <dgm:t>
        <a:bodyPr/>
        <a:lstStyle/>
        <a:p>
          <a:endParaRPr lang="es-ES"/>
        </a:p>
      </dgm:t>
    </dgm:pt>
    <dgm:pt modelId="{84E55899-D801-48A7-8718-BB7D6C91A89D}" type="sibTrans" cxnId="{43CF9B43-99C5-4761-8D35-48B1F5A65FF4}">
      <dgm:prSet/>
      <dgm:spPr/>
      <dgm:t>
        <a:bodyPr/>
        <a:lstStyle/>
        <a:p>
          <a:endParaRPr lang="es-ES"/>
        </a:p>
      </dgm:t>
    </dgm:pt>
    <dgm:pt modelId="{5AF9F7BE-7FA1-48B1-A391-2E918C184949}">
      <dgm:prSet phldrT="[Texto]" custT="1"/>
      <dgm:spPr>
        <a:noFill/>
      </dgm:spPr>
      <dgm:t>
        <a:bodyPr/>
        <a:lstStyle/>
        <a:p>
          <a:r>
            <a:rPr lang="es-ES" sz="1400" dirty="0" smtClean="0"/>
            <a:t>Programa incubación física</a:t>
          </a:r>
          <a:endParaRPr lang="es-ES" sz="1400" dirty="0"/>
        </a:p>
      </dgm:t>
    </dgm:pt>
    <dgm:pt modelId="{897A0CE3-7FB7-464D-846F-FD5CBB505D9A}" type="parTrans" cxnId="{9FB43878-55E0-4FAB-89E2-AC8B4431B306}">
      <dgm:prSet/>
      <dgm:spPr/>
      <dgm:t>
        <a:bodyPr/>
        <a:lstStyle/>
        <a:p>
          <a:endParaRPr lang="es-ES"/>
        </a:p>
      </dgm:t>
    </dgm:pt>
    <dgm:pt modelId="{B5856305-0B4E-4894-89FC-C694C4610B6A}" type="sibTrans" cxnId="{9FB43878-55E0-4FAB-89E2-AC8B4431B306}">
      <dgm:prSet/>
      <dgm:spPr/>
      <dgm:t>
        <a:bodyPr/>
        <a:lstStyle/>
        <a:p>
          <a:endParaRPr lang="es-ES"/>
        </a:p>
      </dgm:t>
    </dgm:pt>
    <dgm:pt modelId="{2AA1F33A-6ADA-43EB-AE60-7AC2C4857499}">
      <dgm:prSet phldrT="[Texto]"/>
      <dgm:spPr>
        <a:noFill/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INNOVACIÓN</a:t>
          </a:r>
          <a:endParaRPr lang="es-ES" b="1" dirty="0">
            <a:solidFill>
              <a:schemeClr val="tx1"/>
            </a:solidFill>
          </a:endParaRPr>
        </a:p>
      </dgm:t>
    </dgm:pt>
    <dgm:pt modelId="{62174DBC-D555-4719-A759-18584054472A}" type="parTrans" cxnId="{C1315CBB-FB5F-46DB-8B78-384351337B2B}">
      <dgm:prSet/>
      <dgm:spPr/>
      <dgm:t>
        <a:bodyPr/>
        <a:lstStyle/>
        <a:p>
          <a:endParaRPr lang="es-ES"/>
        </a:p>
      </dgm:t>
    </dgm:pt>
    <dgm:pt modelId="{17C37126-68C7-42C2-B213-D5097903EF74}" type="sibTrans" cxnId="{C1315CBB-FB5F-46DB-8B78-384351337B2B}">
      <dgm:prSet/>
      <dgm:spPr/>
      <dgm:t>
        <a:bodyPr/>
        <a:lstStyle/>
        <a:p>
          <a:endParaRPr lang="es-ES"/>
        </a:p>
      </dgm:t>
    </dgm:pt>
    <dgm:pt modelId="{E6139B2F-6A90-414D-BA39-CAEC1FBCA65E}">
      <dgm:prSet phldrT="[Texto]" custT="1"/>
      <dgm:spPr>
        <a:noFill/>
      </dgm:spPr>
      <dgm:t>
        <a:bodyPr/>
        <a:lstStyle/>
        <a:p>
          <a:r>
            <a:rPr lang="es-ES" sz="1400" dirty="0" smtClean="0"/>
            <a:t>Diagnósticos innovación</a:t>
          </a:r>
          <a:endParaRPr lang="es-ES" sz="1400" dirty="0"/>
        </a:p>
      </dgm:t>
    </dgm:pt>
    <dgm:pt modelId="{AF398583-C938-4B85-AB1B-7AF329C98F9B}" type="parTrans" cxnId="{E98231C5-97F3-4884-9C03-63E90D838503}">
      <dgm:prSet/>
      <dgm:spPr/>
      <dgm:t>
        <a:bodyPr/>
        <a:lstStyle/>
        <a:p>
          <a:endParaRPr lang="es-ES"/>
        </a:p>
      </dgm:t>
    </dgm:pt>
    <dgm:pt modelId="{31FB0E72-B41C-4F70-B81F-579846F0B08D}" type="sibTrans" cxnId="{E98231C5-97F3-4884-9C03-63E90D838503}">
      <dgm:prSet/>
      <dgm:spPr/>
      <dgm:t>
        <a:bodyPr/>
        <a:lstStyle/>
        <a:p>
          <a:endParaRPr lang="es-ES"/>
        </a:p>
      </dgm:t>
    </dgm:pt>
    <dgm:pt modelId="{EDA1EE32-3BAA-48CD-B278-61F15D44CFA1}">
      <dgm:prSet phldrT="[Texto]" custT="1"/>
      <dgm:spPr>
        <a:noFill/>
      </dgm:spPr>
      <dgm:t>
        <a:bodyPr/>
        <a:lstStyle/>
        <a:p>
          <a:r>
            <a:rPr lang="es-ES" sz="1400" dirty="0" smtClean="0"/>
            <a:t>Gestión de proyectos innovadores</a:t>
          </a:r>
          <a:endParaRPr lang="es-ES" sz="1400" dirty="0"/>
        </a:p>
      </dgm:t>
    </dgm:pt>
    <dgm:pt modelId="{8D214239-D23D-40BE-8697-2B6C54D4B532}" type="parTrans" cxnId="{6DB60F00-5392-4629-950A-3896456BFD82}">
      <dgm:prSet/>
      <dgm:spPr/>
      <dgm:t>
        <a:bodyPr/>
        <a:lstStyle/>
        <a:p>
          <a:endParaRPr lang="es-ES"/>
        </a:p>
      </dgm:t>
    </dgm:pt>
    <dgm:pt modelId="{75AF7C54-DFC2-4A8C-AEC2-9D5494A98C63}" type="sibTrans" cxnId="{6DB60F00-5392-4629-950A-3896456BFD82}">
      <dgm:prSet/>
      <dgm:spPr/>
      <dgm:t>
        <a:bodyPr/>
        <a:lstStyle/>
        <a:p>
          <a:endParaRPr lang="es-ES"/>
        </a:p>
      </dgm:t>
    </dgm:pt>
    <dgm:pt modelId="{7BFAD121-49FF-4ED6-92A8-A7AE626D15E6}">
      <dgm:prSet phldrT="[Texto]"/>
      <dgm:spPr>
        <a:noFill/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INTERNACIONALIZACIÓN</a:t>
          </a:r>
          <a:endParaRPr lang="es-ES" b="1" dirty="0">
            <a:solidFill>
              <a:schemeClr val="tx1"/>
            </a:solidFill>
          </a:endParaRPr>
        </a:p>
      </dgm:t>
    </dgm:pt>
    <dgm:pt modelId="{21FC4AF8-8F59-44B6-B063-5DAF38E19156}" type="parTrans" cxnId="{E00AA383-9394-4A57-9450-F533D3DCC3DA}">
      <dgm:prSet/>
      <dgm:spPr/>
      <dgm:t>
        <a:bodyPr/>
        <a:lstStyle/>
        <a:p>
          <a:endParaRPr lang="es-ES"/>
        </a:p>
      </dgm:t>
    </dgm:pt>
    <dgm:pt modelId="{9C7E7946-9247-4191-BDA3-8354C13FBFF8}" type="sibTrans" cxnId="{E00AA383-9394-4A57-9450-F533D3DCC3DA}">
      <dgm:prSet/>
      <dgm:spPr/>
      <dgm:t>
        <a:bodyPr/>
        <a:lstStyle/>
        <a:p>
          <a:endParaRPr lang="es-ES"/>
        </a:p>
      </dgm:t>
    </dgm:pt>
    <dgm:pt modelId="{EDFB6796-C6E2-4719-8F09-2593E3867E1F}">
      <dgm:prSet phldrT="[Texto]" custT="1"/>
      <dgm:spPr>
        <a:noFill/>
      </dgm:spPr>
      <dgm:t>
        <a:bodyPr/>
        <a:lstStyle/>
        <a:p>
          <a:r>
            <a:rPr lang="es-ES" sz="1400" dirty="0" smtClean="0"/>
            <a:t>Diagnósticos potencial internacionalización</a:t>
          </a:r>
          <a:endParaRPr lang="es-ES" sz="1400" dirty="0"/>
        </a:p>
      </dgm:t>
    </dgm:pt>
    <dgm:pt modelId="{CBEDB85E-7D6E-4E93-A296-C0D544566CF5}" type="parTrans" cxnId="{89C81696-2B0A-4C54-9A4B-788539739F61}">
      <dgm:prSet/>
      <dgm:spPr/>
      <dgm:t>
        <a:bodyPr/>
        <a:lstStyle/>
        <a:p>
          <a:endParaRPr lang="es-ES"/>
        </a:p>
      </dgm:t>
    </dgm:pt>
    <dgm:pt modelId="{B9492EF9-0220-449E-AD99-F3AB4A765047}" type="sibTrans" cxnId="{89C81696-2B0A-4C54-9A4B-788539739F61}">
      <dgm:prSet/>
      <dgm:spPr/>
      <dgm:t>
        <a:bodyPr/>
        <a:lstStyle/>
        <a:p>
          <a:endParaRPr lang="es-ES"/>
        </a:p>
      </dgm:t>
    </dgm:pt>
    <dgm:pt modelId="{F127E273-0784-4C11-96FF-B93652A8CCF7}">
      <dgm:prSet phldrT="[Texto]" custT="1"/>
      <dgm:spPr>
        <a:noFill/>
      </dgm:spPr>
      <dgm:t>
        <a:bodyPr/>
        <a:lstStyle/>
        <a:p>
          <a:r>
            <a:rPr lang="es-ES" sz="1400" dirty="0" smtClean="0"/>
            <a:t>Recursos incubación virtual</a:t>
          </a:r>
          <a:endParaRPr lang="es-ES" sz="1400" dirty="0"/>
        </a:p>
      </dgm:t>
    </dgm:pt>
    <dgm:pt modelId="{831ECC12-B319-49AF-B803-410D21367B39}" type="parTrans" cxnId="{3CF2C986-BB84-4B37-ABA3-9801C844E190}">
      <dgm:prSet/>
      <dgm:spPr/>
      <dgm:t>
        <a:bodyPr/>
        <a:lstStyle/>
        <a:p>
          <a:endParaRPr lang="es-ES"/>
        </a:p>
      </dgm:t>
    </dgm:pt>
    <dgm:pt modelId="{66B218B6-F836-4AEA-99A8-36727FED18F8}" type="sibTrans" cxnId="{3CF2C986-BB84-4B37-ABA3-9801C844E190}">
      <dgm:prSet/>
      <dgm:spPr/>
      <dgm:t>
        <a:bodyPr/>
        <a:lstStyle/>
        <a:p>
          <a:endParaRPr lang="es-ES"/>
        </a:p>
      </dgm:t>
    </dgm:pt>
    <dgm:pt modelId="{5EB98EEC-FB81-4E05-BB9E-2C55153875C8}">
      <dgm:prSet phldrT="[Texto]" custT="1"/>
      <dgm:spPr>
        <a:noFill/>
      </dgm:spPr>
      <dgm:t>
        <a:bodyPr/>
        <a:lstStyle/>
        <a:p>
          <a:r>
            <a:rPr lang="es-ES" sz="1400" dirty="0" smtClean="0"/>
            <a:t>Desarrollo  nuevos P&amp;P</a:t>
          </a:r>
          <a:endParaRPr lang="es-ES" sz="1400" dirty="0"/>
        </a:p>
      </dgm:t>
    </dgm:pt>
    <dgm:pt modelId="{41BB396C-2AA2-441F-942F-85F9E143D128}" type="parTrans" cxnId="{F5F27F4F-06E9-4C73-901C-B695F012478D}">
      <dgm:prSet/>
      <dgm:spPr/>
      <dgm:t>
        <a:bodyPr/>
        <a:lstStyle/>
        <a:p>
          <a:endParaRPr lang="es-ES"/>
        </a:p>
      </dgm:t>
    </dgm:pt>
    <dgm:pt modelId="{512882C1-222B-48F6-BC85-305712BAB6CC}" type="sibTrans" cxnId="{F5F27F4F-06E9-4C73-901C-B695F012478D}">
      <dgm:prSet/>
      <dgm:spPr/>
      <dgm:t>
        <a:bodyPr/>
        <a:lstStyle/>
        <a:p>
          <a:endParaRPr lang="es-ES"/>
        </a:p>
      </dgm:t>
    </dgm:pt>
    <dgm:pt modelId="{65389DF1-385A-4587-B971-3B83CD6D8111}">
      <dgm:prSet phldrT="[Texto]" custT="1"/>
      <dgm:spPr>
        <a:noFill/>
      </dgm:spPr>
      <dgm:t>
        <a:bodyPr/>
        <a:lstStyle/>
        <a:p>
          <a:r>
            <a:rPr lang="es-ES" sz="1400" dirty="0" smtClean="0"/>
            <a:t>Plan estratégico de internacionalización</a:t>
          </a:r>
          <a:endParaRPr lang="es-ES" sz="1400" dirty="0"/>
        </a:p>
      </dgm:t>
    </dgm:pt>
    <dgm:pt modelId="{0669FCF6-A67E-491E-A515-C3C9F358B73A}" type="parTrans" cxnId="{DE3F5AB0-3888-4333-B2D4-CBB308018853}">
      <dgm:prSet/>
      <dgm:spPr/>
      <dgm:t>
        <a:bodyPr/>
        <a:lstStyle/>
        <a:p>
          <a:endParaRPr lang="es-ES"/>
        </a:p>
      </dgm:t>
    </dgm:pt>
    <dgm:pt modelId="{BD110233-864E-4387-A24C-5BEF05685B0A}" type="sibTrans" cxnId="{DE3F5AB0-3888-4333-B2D4-CBB308018853}">
      <dgm:prSet/>
      <dgm:spPr/>
      <dgm:t>
        <a:bodyPr/>
        <a:lstStyle/>
        <a:p>
          <a:endParaRPr lang="es-ES"/>
        </a:p>
      </dgm:t>
    </dgm:pt>
    <dgm:pt modelId="{774064FC-7D8A-4D2C-BB1A-A73B22FD54AA}">
      <dgm:prSet phldrT="[Texto]" custT="1"/>
      <dgm:spPr>
        <a:noFill/>
      </dgm:spPr>
      <dgm:t>
        <a:bodyPr/>
        <a:lstStyle/>
        <a:p>
          <a:r>
            <a:rPr lang="es-ES" sz="1400" dirty="0" smtClean="0"/>
            <a:t>Plan de innovación</a:t>
          </a:r>
          <a:endParaRPr lang="es-ES" sz="1400" dirty="0"/>
        </a:p>
      </dgm:t>
    </dgm:pt>
    <dgm:pt modelId="{468628FC-E56C-4115-BBCA-B3F2BFBC79CE}" type="parTrans" cxnId="{B44615FF-A088-4030-AB5C-3A8187D5D169}">
      <dgm:prSet/>
      <dgm:spPr/>
      <dgm:t>
        <a:bodyPr/>
        <a:lstStyle/>
        <a:p>
          <a:endParaRPr lang="es-ES"/>
        </a:p>
      </dgm:t>
    </dgm:pt>
    <dgm:pt modelId="{12CEFC55-1ED2-465E-A3DB-2BC14BD5094E}" type="sibTrans" cxnId="{B44615FF-A088-4030-AB5C-3A8187D5D169}">
      <dgm:prSet/>
      <dgm:spPr/>
      <dgm:t>
        <a:bodyPr/>
        <a:lstStyle/>
        <a:p>
          <a:endParaRPr lang="es-ES"/>
        </a:p>
      </dgm:t>
    </dgm:pt>
    <dgm:pt modelId="{907F0F54-3A1A-40E9-96B5-183C9B240FB6}">
      <dgm:prSet phldrT="[Texto]" custT="1"/>
      <dgm:spPr>
        <a:noFill/>
      </dgm:spPr>
      <dgm:t>
        <a:bodyPr/>
        <a:lstStyle/>
        <a:p>
          <a:r>
            <a:rPr lang="es-ES" sz="1400" dirty="0" smtClean="0"/>
            <a:t>Financiación para el crecimiento y consolidación</a:t>
          </a:r>
          <a:endParaRPr lang="es-ES" sz="1400" dirty="0"/>
        </a:p>
      </dgm:t>
    </dgm:pt>
    <dgm:pt modelId="{62236A01-948D-4708-95FB-05DC249225C6}" type="parTrans" cxnId="{0822CB34-1E8B-497D-8C37-E9C8FE254864}">
      <dgm:prSet/>
      <dgm:spPr/>
      <dgm:t>
        <a:bodyPr/>
        <a:lstStyle/>
        <a:p>
          <a:endParaRPr lang="es-ES"/>
        </a:p>
      </dgm:t>
    </dgm:pt>
    <dgm:pt modelId="{7B81339D-70BA-4263-995A-42E8354EC7A7}" type="sibTrans" cxnId="{0822CB34-1E8B-497D-8C37-E9C8FE254864}">
      <dgm:prSet/>
      <dgm:spPr/>
      <dgm:t>
        <a:bodyPr/>
        <a:lstStyle/>
        <a:p>
          <a:endParaRPr lang="es-ES"/>
        </a:p>
      </dgm:t>
    </dgm:pt>
    <dgm:pt modelId="{2E357069-87F6-4C9F-91AD-3A1F0525ADD8}" type="pres">
      <dgm:prSet presAssocID="{0A3C48AC-16D4-47A8-89ED-C0832D8007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146FC0-C038-4526-B431-1839F571CD0F}" type="pres">
      <dgm:prSet presAssocID="{AA19B22F-E62D-4369-8EA3-938A87539CFD}" presName="composite" presStyleCnt="0"/>
      <dgm:spPr/>
    </dgm:pt>
    <dgm:pt modelId="{15824D9D-F08F-481E-95E4-9185412D5109}" type="pres">
      <dgm:prSet presAssocID="{AA19B22F-E62D-4369-8EA3-938A87539CF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670AF5-428A-48F6-8900-0668DE3EC267}" type="pres">
      <dgm:prSet presAssocID="{AA19B22F-E62D-4369-8EA3-938A87539CF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1E1543-4882-4805-8F5B-454836776A65}" type="pres">
      <dgm:prSet presAssocID="{84E55899-D801-48A7-8718-BB7D6C91A89D}" presName="space" presStyleCnt="0"/>
      <dgm:spPr/>
    </dgm:pt>
    <dgm:pt modelId="{AD846963-35F8-475E-A766-AE629D5C72A0}" type="pres">
      <dgm:prSet presAssocID="{2AA1F33A-6ADA-43EB-AE60-7AC2C4857499}" presName="composite" presStyleCnt="0"/>
      <dgm:spPr/>
    </dgm:pt>
    <dgm:pt modelId="{6407E8C0-0962-4026-B046-C94C752361AC}" type="pres">
      <dgm:prSet presAssocID="{2AA1F33A-6ADA-43EB-AE60-7AC2C48574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DD3683-E617-4959-B41D-E9C31E910A11}" type="pres">
      <dgm:prSet presAssocID="{2AA1F33A-6ADA-43EB-AE60-7AC2C485749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98733-B1DE-44BD-92C2-65FA66449DFA}" type="pres">
      <dgm:prSet presAssocID="{17C37126-68C7-42C2-B213-D5097903EF74}" presName="space" presStyleCnt="0"/>
      <dgm:spPr/>
    </dgm:pt>
    <dgm:pt modelId="{6B3F2FD8-4B2C-40A8-9D10-A22CE459548D}" type="pres">
      <dgm:prSet presAssocID="{7BFAD121-49FF-4ED6-92A8-A7AE626D15E6}" presName="composite" presStyleCnt="0"/>
      <dgm:spPr/>
    </dgm:pt>
    <dgm:pt modelId="{A0873A74-07B9-473D-8DC4-D9FD1EBCC036}" type="pres">
      <dgm:prSet presAssocID="{7BFAD121-49FF-4ED6-92A8-A7AE626D15E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BDC973-E1BE-479C-8D44-EB70CD76A7F4}" type="pres">
      <dgm:prSet presAssocID="{7BFAD121-49FF-4ED6-92A8-A7AE626D15E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8231C5-97F3-4884-9C03-63E90D838503}" srcId="{2AA1F33A-6ADA-43EB-AE60-7AC2C4857499}" destId="{E6139B2F-6A90-414D-BA39-CAEC1FBCA65E}" srcOrd="0" destOrd="0" parTransId="{AF398583-C938-4B85-AB1B-7AF329C98F9B}" sibTransId="{31FB0E72-B41C-4F70-B81F-579846F0B08D}"/>
    <dgm:cxn modelId="{C6F3EE10-E15C-4E5F-82E2-5F83EC947E55}" type="presOf" srcId="{AA19B22F-E62D-4369-8EA3-938A87539CFD}" destId="{15824D9D-F08F-481E-95E4-9185412D5109}" srcOrd="0" destOrd="0" presId="urn:microsoft.com/office/officeart/2005/8/layout/hList1"/>
    <dgm:cxn modelId="{3CF2C986-BB84-4B37-ABA3-9801C844E190}" srcId="{AA19B22F-E62D-4369-8EA3-938A87539CFD}" destId="{F127E273-0784-4C11-96FF-B93652A8CCF7}" srcOrd="1" destOrd="0" parTransId="{831ECC12-B319-49AF-B803-410D21367B39}" sibTransId="{66B218B6-F836-4AEA-99A8-36727FED18F8}"/>
    <dgm:cxn modelId="{43CF9B43-99C5-4761-8D35-48B1F5A65FF4}" srcId="{0A3C48AC-16D4-47A8-89ED-C0832D800783}" destId="{AA19B22F-E62D-4369-8EA3-938A87539CFD}" srcOrd="0" destOrd="0" parTransId="{C6257B07-3832-4851-8918-8E318D75B186}" sibTransId="{84E55899-D801-48A7-8718-BB7D6C91A89D}"/>
    <dgm:cxn modelId="{55F9E00B-2DD6-491B-80B7-396E242F275F}" type="presOf" srcId="{5AF9F7BE-7FA1-48B1-A391-2E918C184949}" destId="{BD670AF5-428A-48F6-8900-0668DE3EC267}" srcOrd="0" destOrd="0" presId="urn:microsoft.com/office/officeart/2005/8/layout/hList1"/>
    <dgm:cxn modelId="{7CF0CC69-E80E-4B1F-B805-2C7963018EF2}" type="presOf" srcId="{774064FC-7D8A-4D2C-BB1A-A73B22FD54AA}" destId="{DBDD3683-E617-4959-B41D-E9C31E910A11}" srcOrd="0" destOrd="1" presId="urn:microsoft.com/office/officeart/2005/8/layout/hList1"/>
    <dgm:cxn modelId="{DA30C1E5-77FA-4129-BA52-40639D16A541}" type="presOf" srcId="{2AA1F33A-6ADA-43EB-AE60-7AC2C4857499}" destId="{6407E8C0-0962-4026-B046-C94C752361AC}" srcOrd="0" destOrd="0" presId="urn:microsoft.com/office/officeart/2005/8/layout/hList1"/>
    <dgm:cxn modelId="{9FB43878-55E0-4FAB-89E2-AC8B4431B306}" srcId="{AA19B22F-E62D-4369-8EA3-938A87539CFD}" destId="{5AF9F7BE-7FA1-48B1-A391-2E918C184949}" srcOrd="0" destOrd="0" parTransId="{897A0CE3-7FB7-464D-846F-FD5CBB505D9A}" sibTransId="{B5856305-0B4E-4894-89FC-C694C4610B6A}"/>
    <dgm:cxn modelId="{F4D39CBD-C1A9-4899-A00A-15621E137B3E}" type="presOf" srcId="{65389DF1-385A-4587-B971-3B83CD6D8111}" destId="{1ABDC973-E1BE-479C-8D44-EB70CD76A7F4}" srcOrd="0" destOrd="1" presId="urn:microsoft.com/office/officeart/2005/8/layout/hList1"/>
    <dgm:cxn modelId="{BF2053A5-31F2-46FB-B5EF-5AE7BF476050}" type="presOf" srcId="{0A3C48AC-16D4-47A8-89ED-C0832D800783}" destId="{2E357069-87F6-4C9F-91AD-3A1F0525ADD8}" srcOrd="0" destOrd="0" presId="urn:microsoft.com/office/officeart/2005/8/layout/hList1"/>
    <dgm:cxn modelId="{0822CB34-1E8B-497D-8C37-E9C8FE254864}" srcId="{7BFAD121-49FF-4ED6-92A8-A7AE626D15E6}" destId="{907F0F54-3A1A-40E9-96B5-183C9B240FB6}" srcOrd="2" destOrd="0" parTransId="{62236A01-948D-4708-95FB-05DC249225C6}" sibTransId="{7B81339D-70BA-4263-995A-42E8354EC7A7}"/>
    <dgm:cxn modelId="{D5519D24-915B-4616-8BEF-8F3CD0E4D25D}" type="presOf" srcId="{7BFAD121-49FF-4ED6-92A8-A7AE626D15E6}" destId="{A0873A74-07B9-473D-8DC4-D9FD1EBCC036}" srcOrd="0" destOrd="0" presId="urn:microsoft.com/office/officeart/2005/8/layout/hList1"/>
    <dgm:cxn modelId="{DE3F5AB0-3888-4333-B2D4-CBB308018853}" srcId="{7BFAD121-49FF-4ED6-92A8-A7AE626D15E6}" destId="{65389DF1-385A-4587-B971-3B83CD6D8111}" srcOrd="1" destOrd="0" parTransId="{0669FCF6-A67E-491E-A515-C3C9F358B73A}" sibTransId="{BD110233-864E-4387-A24C-5BEF05685B0A}"/>
    <dgm:cxn modelId="{988F47A4-7E7C-48CC-A9D2-77679BFA39CA}" type="presOf" srcId="{E6139B2F-6A90-414D-BA39-CAEC1FBCA65E}" destId="{DBDD3683-E617-4959-B41D-E9C31E910A11}" srcOrd="0" destOrd="0" presId="urn:microsoft.com/office/officeart/2005/8/layout/hList1"/>
    <dgm:cxn modelId="{89C81696-2B0A-4C54-9A4B-788539739F61}" srcId="{7BFAD121-49FF-4ED6-92A8-A7AE626D15E6}" destId="{EDFB6796-C6E2-4719-8F09-2593E3867E1F}" srcOrd="0" destOrd="0" parTransId="{CBEDB85E-7D6E-4E93-A296-C0D544566CF5}" sibTransId="{B9492EF9-0220-449E-AD99-F3AB4A765047}"/>
    <dgm:cxn modelId="{E00AA383-9394-4A57-9450-F533D3DCC3DA}" srcId="{0A3C48AC-16D4-47A8-89ED-C0832D800783}" destId="{7BFAD121-49FF-4ED6-92A8-A7AE626D15E6}" srcOrd="2" destOrd="0" parTransId="{21FC4AF8-8F59-44B6-B063-5DAF38E19156}" sibTransId="{9C7E7946-9247-4191-BDA3-8354C13FBFF8}"/>
    <dgm:cxn modelId="{C1315CBB-FB5F-46DB-8B78-384351337B2B}" srcId="{0A3C48AC-16D4-47A8-89ED-C0832D800783}" destId="{2AA1F33A-6ADA-43EB-AE60-7AC2C4857499}" srcOrd="1" destOrd="0" parTransId="{62174DBC-D555-4719-A759-18584054472A}" sibTransId="{17C37126-68C7-42C2-B213-D5097903EF74}"/>
    <dgm:cxn modelId="{6ABA86BD-710B-4860-9866-5568C5179DA8}" type="presOf" srcId="{EDA1EE32-3BAA-48CD-B278-61F15D44CFA1}" destId="{DBDD3683-E617-4959-B41D-E9C31E910A11}" srcOrd="0" destOrd="3" presId="urn:microsoft.com/office/officeart/2005/8/layout/hList1"/>
    <dgm:cxn modelId="{C57FCA2A-D028-4617-8470-44A3E2DFBC43}" type="presOf" srcId="{F127E273-0784-4C11-96FF-B93652A8CCF7}" destId="{BD670AF5-428A-48F6-8900-0668DE3EC267}" srcOrd="0" destOrd="1" presId="urn:microsoft.com/office/officeart/2005/8/layout/hList1"/>
    <dgm:cxn modelId="{6B5372B8-73AC-44EA-B202-FF69F05B1586}" type="presOf" srcId="{907F0F54-3A1A-40E9-96B5-183C9B240FB6}" destId="{1ABDC973-E1BE-479C-8D44-EB70CD76A7F4}" srcOrd="0" destOrd="2" presId="urn:microsoft.com/office/officeart/2005/8/layout/hList1"/>
    <dgm:cxn modelId="{F5F27F4F-06E9-4C73-901C-B695F012478D}" srcId="{2AA1F33A-6ADA-43EB-AE60-7AC2C4857499}" destId="{5EB98EEC-FB81-4E05-BB9E-2C55153875C8}" srcOrd="2" destOrd="0" parTransId="{41BB396C-2AA2-441F-942F-85F9E143D128}" sibTransId="{512882C1-222B-48F6-BC85-305712BAB6CC}"/>
    <dgm:cxn modelId="{B8C3B088-3CD5-4BBC-A4E6-72493DCC4037}" type="presOf" srcId="{EDFB6796-C6E2-4719-8F09-2593E3867E1F}" destId="{1ABDC973-E1BE-479C-8D44-EB70CD76A7F4}" srcOrd="0" destOrd="0" presId="urn:microsoft.com/office/officeart/2005/8/layout/hList1"/>
    <dgm:cxn modelId="{10CDE4C0-4FD4-4FC4-ADC1-BED7A40DBBAC}" type="presOf" srcId="{5EB98EEC-FB81-4E05-BB9E-2C55153875C8}" destId="{DBDD3683-E617-4959-B41D-E9C31E910A11}" srcOrd="0" destOrd="2" presId="urn:microsoft.com/office/officeart/2005/8/layout/hList1"/>
    <dgm:cxn modelId="{6DB60F00-5392-4629-950A-3896456BFD82}" srcId="{2AA1F33A-6ADA-43EB-AE60-7AC2C4857499}" destId="{EDA1EE32-3BAA-48CD-B278-61F15D44CFA1}" srcOrd="3" destOrd="0" parTransId="{8D214239-D23D-40BE-8697-2B6C54D4B532}" sibTransId="{75AF7C54-DFC2-4A8C-AEC2-9D5494A98C63}"/>
    <dgm:cxn modelId="{B44615FF-A088-4030-AB5C-3A8187D5D169}" srcId="{2AA1F33A-6ADA-43EB-AE60-7AC2C4857499}" destId="{774064FC-7D8A-4D2C-BB1A-A73B22FD54AA}" srcOrd="1" destOrd="0" parTransId="{468628FC-E56C-4115-BBCA-B3F2BFBC79CE}" sibTransId="{12CEFC55-1ED2-465E-A3DB-2BC14BD5094E}"/>
    <dgm:cxn modelId="{F12BB85F-9FD5-4010-95C2-86AC984B86A5}" type="presParOf" srcId="{2E357069-87F6-4C9F-91AD-3A1F0525ADD8}" destId="{A4146FC0-C038-4526-B431-1839F571CD0F}" srcOrd="0" destOrd="0" presId="urn:microsoft.com/office/officeart/2005/8/layout/hList1"/>
    <dgm:cxn modelId="{97694C8E-2275-4A1E-AD63-9BDB957FF077}" type="presParOf" srcId="{A4146FC0-C038-4526-B431-1839F571CD0F}" destId="{15824D9D-F08F-481E-95E4-9185412D5109}" srcOrd="0" destOrd="0" presId="urn:microsoft.com/office/officeart/2005/8/layout/hList1"/>
    <dgm:cxn modelId="{A6A77024-9719-4528-98CC-B04DBA0833A5}" type="presParOf" srcId="{A4146FC0-C038-4526-B431-1839F571CD0F}" destId="{BD670AF5-428A-48F6-8900-0668DE3EC267}" srcOrd="1" destOrd="0" presId="urn:microsoft.com/office/officeart/2005/8/layout/hList1"/>
    <dgm:cxn modelId="{6D862CA0-7698-4495-8424-142425060342}" type="presParOf" srcId="{2E357069-87F6-4C9F-91AD-3A1F0525ADD8}" destId="{C11E1543-4882-4805-8F5B-454836776A65}" srcOrd="1" destOrd="0" presId="urn:microsoft.com/office/officeart/2005/8/layout/hList1"/>
    <dgm:cxn modelId="{38E491DA-2C65-42DD-A30D-A333DAC71038}" type="presParOf" srcId="{2E357069-87F6-4C9F-91AD-3A1F0525ADD8}" destId="{AD846963-35F8-475E-A766-AE629D5C72A0}" srcOrd="2" destOrd="0" presId="urn:microsoft.com/office/officeart/2005/8/layout/hList1"/>
    <dgm:cxn modelId="{9F8F6530-AB29-44FE-B2BA-3967D3124209}" type="presParOf" srcId="{AD846963-35F8-475E-A766-AE629D5C72A0}" destId="{6407E8C0-0962-4026-B046-C94C752361AC}" srcOrd="0" destOrd="0" presId="urn:microsoft.com/office/officeart/2005/8/layout/hList1"/>
    <dgm:cxn modelId="{57D6DCAC-644A-42FE-9E11-8A23975FBE55}" type="presParOf" srcId="{AD846963-35F8-475E-A766-AE629D5C72A0}" destId="{DBDD3683-E617-4959-B41D-E9C31E910A11}" srcOrd="1" destOrd="0" presId="urn:microsoft.com/office/officeart/2005/8/layout/hList1"/>
    <dgm:cxn modelId="{60372EA5-79CD-4C6A-BE7D-4678581A3C18}" type="presParOf" srcId="{2E357069-87F6-4C9F-91AD-3A1F0525ADD8}" destId="{28B98733-B1DE-44BD-92C2-65FA66449DFA}" srcOrd="3" destOrd="0" presId="urn:microsoft.com/office/officeart/2005/8/layout/hList1"/>
    <dgm:cxn modelId="{985A940B-2993-4B29-990D-B6FAF4731BFD}" type="presParOf" srcId="{2E357069-87F6-4C9F-91AD-3A1F0525ADD8}" destId="{6B3F2FD8-4B2C-40A8-9D10-A22CE459548D}" srcOrd="4" destOrd="0" presId="urn:microsoft.com/office/officeart/2005/8/layout/hList1"/>
    <dgm:cxn modelId="{DF289D4D-0AFD-4ECD-8BFD-BD0F816BCFED}" type="presParOf" srcId="{6B3F2FD8-4B2C-40A8-9D10-A22CE459548D}" destId="{A0873A74-07B9-473D-8DC4-D9FD1EBCC036}" srcOrd="0" destOrd="0" presId="urn:microsoft.com/office/officeart/2005/8/layout/hList1"/>
    <dgm:cxn modelId="{6D6070A6-2AA2-4AEB-9895-D1C9FC06B354}" type="presParOf" srcId="{6B3F2FD8-4B2C-40A8-9D10-A22CE459548D}" destId="{1ABDC973-E1BE-479C-8D44-EB70CD76A7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5A0F9-65FB-4298-AE92-C0ECB6B86B73}" type="datetimeFigureOut">
              <a:rPr lang="es-ES" smtClean="0"/>
              <a:pPr/>
              <a:t>21/11/2019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8D21B-87AB-4CF2-855C-BCC8E746BE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410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748E4-A566-4E49-8504-2051424C02E2}" type="datetimeFigureOut">
              <a:rPr lang="es-ES" smtClean="0"/>
              <a:pPr/>
              <a:t>21/11/2019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02D7F-3775-42C5-A62E-FB02FB82F4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259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Evolución del CEEI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Extremadura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CETEIS - Centros Transfronterizos de Apoyo al Emprendedor Innovador es un proyecto enmarcado en el Programa Interreg - POCTEP 2014-2020 o Programa de Cooperación Transfronteriza España- Portugal. Con CETEIS, se trabaja en el desarrollo de un modelo distribuido de prestación de servicios avanzados para el emprendimiento y la innovación en la PYME de la EUROACE, con el fin de contribuir al emprendimiento de alto impacto y a la competitividad del territorio.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CETEIS tendrá una duración cercana a los cuatro años, hasta finales de 2019, y cuenta con un presupuesto de 3.624.578 €, de los que 2.718.433€, proceden de Fondos FEDER. En ese tiempo y  mediante el trabajo conjunto de la mayoría de incubadoras existentes en la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Eurorregión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 pretende generar una comunidad de emprendedores y empresas innovadoras que alcance la masa crítica necesaria para la prestación de servicios más avanzados y especializados, así como la interlocución con otros ecosistemas innovadores del Mundo.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133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017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324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156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253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Con la red CETEIS se buscan resultados en innovación metodológica y masa crítica, basados en la cooperación interinstitucional y la gestión distribuida de los servicios de apoyo al emprendimiento y la innovación. Esto es posible gracias a la especialización y la mejora de la calidad de los servicios con resultados en creación de empresas innovadoras, colaboración entre empresas, actividad innovadora y exportadora, financiación para el crecimiento y la consecuente generación de riqueza y empleo.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473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57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Datos sobre inversión en I+D,</a:t>
            </a:r>
            <a:r>
              <a:rPr lang="es-ES" baseline="0" dirty="0" smtClean="0"/>
              <a:t> densidad demográfica, número de empresas, localización,…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913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Gracias a la colaboración inter-institucional queremos</a:t>
            </a:r>
            <a:r>
              <a:rPr lang="es-ES" baseline="0" dirty="0" smtClean="0"/>
              <a:t> crear un nuevo modelo basado en una red distribuida, con la que intentaremos </a:t>
            </a:r>
            <a:r>
              <a:rPr lang="es-ES" b="1" baseline="0" dirty="0" smtClean="0"/>
              <a:t>que el conocimiento que se genere tenga el mayor impacto posible, </a:t>
            </a:r>
            <a:r>
              <a:rPr lang="es-ES" b="0" baseline="0" dirty="0" smtClean="0"/>
              <a:t>que lo que pase en Plasencia conectarse con oportunidades en Évora, </a:t>
            </a:r>
            <a:r>
              <a:rPr lang="es-ES" b="0" baseline="0" dirty="0" err="1" smtClean="0"/>
              <a:t>Coimbra</a:t>
            </a:r>
            <a:r>
              <a:rPr lang="es-ES" b="0" baseline="0" dirty="0" smtClean="0"/>
              <a:t> o Villafranca de los Barros.</a:t>
            </a:r>
            <a:endParaRPr lang="es-ES" b="1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81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consorcio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representa a la mayoría de entidades , que bajo una marca única intentaremos ofrecer una gama de servicios de alta calidad para el desarrollo de empresas innovadoras.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Gestionan la mayor parte de los espacios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incubación de la EUROACE.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asegura que se alcancen la mayor parte de los proyectos empresariales innovadores que se generen.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consorcio CETEIS está formado por un total de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entidades de Extremadura, Alentejo y Región Centro de Portugal, la EUROACE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Así, las entidades españolas  son la Fundación FUNDECYT – Parque Científico y Tecnológico de Extremadura, líder del proyecto; la Dirección General de Empresa y Competitividad de la Consejería de Economía e Infraestructuras de la Junta de Extremadura; la Diputación Provincial de Badajoz; la Diputación Provincial de Cáceres; el Ayuntamiento de Cáceres; la Cámara Oficial de Comercio, Industria y Servicios de la Provincia de Cáceres; la Cámara Oficial de Comercio, Industria y Servicios de la Provincia de Badajoz.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entidades portuguesas que forman parte del consorcio son el Parque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Ciência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Tecnologia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Alentejo; la 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Associação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Parkurbis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Incubação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CATAA –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Associação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Centro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Apoio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Tecnológico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Agroalimentar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ADRACES –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Associação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Desenvolvimento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Centro Sul; ADRAL-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Agência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Desenvolvimento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Regional do Alentejo; CEC –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Conselho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Empresarial do Centro/CCIC –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Câmara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Comércio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Indústria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Centro; e IPN Incubadora –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Associação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Desenvolvimento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Actividades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Incubação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Ideias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Empresas.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75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consorcio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representa a la mayoría de entidades , que bajo una marca única intentaremos ofrecer una gama de servicios de alta calidad para el desarrollo de empresas innovadoras.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Gestionan la mayor parte de los espacios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incubación de la EUROACE.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asegura que se alcancen la mayor parte de los proyectos empresariales innovadores que se generen.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consorcio CETEIS está formado por un total de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entidades de Extremadura, Alentejo y Región Centro de Portugal, la EUROACE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Así, las entidades españolas  son la Fundación FUNDECYT – Parque Científico y Tecnológico de Extremadura, líder del proyecto; la Dirección General de Empresa y Competitividad de la Consejería de Economía e Infraestructuras de la Junta de Extremadura; la Diputación Provincial de Badajoz; la Diputación Provincial de Cáceres; el Ayuntamiento de Cáceres; la Cámara Oficial de Comercio, Industria y Servicios de la Provincia de Cáceres; la Cámara Oficial de Comercio, Industria y Servicios de la Provincia de Badajoz.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entidades portuguesas que forman parte del consorcio son el Parque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Ciência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Tecnologia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Alentejo; la 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Associação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Parkurbis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Incubação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CATAA –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Associação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Centro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Apoio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Tecnológico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Agroalimentar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ADRACES –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Associação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Desenvolvimento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Centro Sul; ADRAL-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Agência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Desenvolvimento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Regional do Alentejo; CEC –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Conselho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Empresarial do Centro/CCIC –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Câmara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Comércio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Indústria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Centro; e IPN Incubadora –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Associação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Desenvolvimento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Actividades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Incubação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Ideias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Empresas.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9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servicios del proyecto CETEIS se dirigen a empresas, emprendedores y agentes de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innovación, principalmente, pero todas las entidades pertenecientes a los sistemas regionales de innovación podrán identificar oportunidades dentro de la Red: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universidades, entidades de enseñanza superior, centros tecnológicos, institutos de investigación, parques científicos y tecnológicos, administraciones públicas, agencias de desarrollo regional, fundaciones de desarrollo y promoción económica, cámaras de comercio, agrupaciones de empresas, asociaciones empresariales, y asociaciones y organizaciones de la Sociedad Civil.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86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Datos sobre inversión en I+D,</a:t>
            </a:r>
            <a:r>
              <a:rPr lang="es-ES" baseline="0" dirty="0" smtClean="0"/>
              <a:t> densidad demográfica, número de empresas, localización,…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776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Datos sobre inversión en I+D,</a:t>
            </a:r>
            <a:r>
              <a:rPr lang="es-ES" baseline="0" dirty="0" smtClean="0"/>
              <a:t> densidad demográfica, número de empresas, localización,…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814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2D7F-3775-42C5-A62E-FB02FB82F45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74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8542" y="935302"/>
            <a:ext cx="4899172" cy="2059568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8542" y="3001697"/>
            <a:ext cx="4899172" cy="1428277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61" y="4590417"/>
            <a:ext cx="3681714" cy="805438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965392" y="0"/>
            <a:ext cx="68366" cy="5715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81944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2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5709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6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4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4388" y="304271"/>
            <a:ext cx="7700962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1521354"/>
            <a:ext cx="7700962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91" y="5217971"/>
            <a:ext cx="1785064" cy="4290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902455" y="4804728"/>
            <a:ext cx="5348326" cy="9103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t="-128" r="-979" b="128"/>
          <a:stretch/>
        </p:blipFill>
        <p:spPr>
          <a:xfrm>
            <a:off x="0" y="0"/>
            <a:ext cx="70957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7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poctep.eu/pt-pt/2014-2020/contacto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78481" y="935302"/>
            <a:ext cx="6065520" cy="2059568"/>
          </a:xfrm>
        </p:spPr>
        <p:txBody>
          <a:bodyPr/>
          <a:lstStyle/>
          <a:p>
            <a:r>
              <a:rPr lang="es-ES" b="1" dirty="0" smtClean="0"/>
              <a:t>Centros Transfronterizos </a:t>
            </a:r>
            <a:br>
              <a:rPr lang="es-ES" b="1" dirty="0" smtClean="0"/>
            </a:br>
            <a:r>
              <a:rPr lang="es-ES" b="1" dirty="0" smtClean="0"/>
              <a:t>de Apoyo al Emprendimiento Innovador - Un Modelo Distribuido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0164" y="935302"/>
            <a:ext cx="1452472" cy="498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099" y="4834362"/>
            <a:ext cx="2296101" cy="2416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57023"/>
            <a:ext cx="2976043" cy="15579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/>
          <a:srcRect l="10559" r="9074"/>
          <a:stretch/>
        </p:blipFill>
        <p:spPr>
          <a:xfrm>
            <a:off x="0" y="481500"/>
            <a:ext cx="2959200" cy="4276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4152548"/>
            <a:ext cx="5960159" cy="12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4388" y="3822"/>
            <a:ext cx="7700962" cy="1104636"/>
          </a:xfrm>
        </p:spPr>
        <p:txBody>
          <a:bodyPr/>
          <a:lstStyle/>
          <a:p>
            <a:r>
              <a:rPr lang="es-ES" b="1" dirty="0" smtClean="0"/>
              <a:t>¿Cómo lo estamos haciendo?</a:t>
            </a:r>
            <a:br>
              <a:rPr lang="es-ES" b="1" dirty="0" smtClean="0"/>
            </a:br>
            <a:r>
              <a:rPr lang="es-ES" b="1" dirty="0" smtClean="0">
                <a:latin typeface="+mn-lt"/>
              </a:rPr>
              <a:t>GENERANDO LA COMUNIDAD</a:t>
            </a:r>
            <a:endParaRPr lang="es-ES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5421" y="998484"/>
            <a:ext cx="8208579" cy="4148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i="1" dirty="0" smtClean="0"/>
              <a:t>Organización de espacios de encuentro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67559" y="1650124"/>
            <a:ext cx="5791201" cy="4064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I Foro de Cooperación – 12/04/18. Badajoz</a:t>
            </a:r>
          </a:p>
          <a:p>
            <a:r>
              <a:rPr lang="es-ES" sz="2400" dirty="0"/>
              <a:t>I Foro de Empleo – 04/03/19. Valencia de </a:t>
            </a:r>
            <a:r>
              <a:rPr lang="es-ES" sz="2400" dirty="0" smtClean="0"/>
              <a:t>Alcántara</a:t>
            </a:r>
          </a:p>
          <a:p>
            <a:r>
              <a:rPr lang="es-ES" sz="2400" dirty="0" smtClean="0"/>
              <a:t>Foro de Tecnología – 06/06/19. Badajoz</a:t>
            </a:r>
          </a:p>
          <a:p>
            <a:r>
              <a:rPr lang="es-ES" sz="2400" dirty="0" smtClean="0"/>
              <a:t>II Foro de Empleo – 15/11/2019. Zafra</a:t>
            </a:r>
          </a:p>
          <a:p>
            <a:r>
              <a:rPr lang="es-ES" sz="2400" dirty="0" smtClean="0"/>
              <a:t>Foro de Inversión – 03/12/19. </a:t>
            </a:r>
            <a:r>
              <a:rPr lang="es-ES" sz="2400" dirty="0" err="1" smtClean="0"/>
              <a:t>Coimbra</a:t>
            </a:r>
            <a:endParaRPr lang="es-ES" sz="2400" dirty="0" smtClean="0"/>
          </a:p>
          <a:p>
            <a:r>
              <a:rPr lang="es-ES" sz="2400" dirty="0"/>
              <a:t>II Foro de Cooperación – Évora en </a:t>
            </a:r>
            <a:r>
              <a:rPr lang="es-ES" sz="2400" dirty="0" smtClean="0"/>
              <a:t>2020</a:t>
            </a:r>
          </a:p>
          <a:p>
            <a:r>
              <a:rPr lang="es-ES" sz="2400" dirty="0" err="1" smtClean="0"/>
              <a:t>Demolabs</a:t>
            </a:r>
            <a:r>
              <a:rPr lang="es-ES" sz="2400" dirty="0" smtClean="0"/>
              <a:t> </a:t>
            </a:r>
            <a:r>
              <a:rPr lang="es-ES" sz="2400" dirty="0" err="1" smtClean="0"/>
              <a:t>Makers</a:t>
            </a:r>
            <a:r>
              <a:rPr lang="es-ES" sz="2400" dirty="0" smtClean="0"/>
              <a:t>. Toda la EUROACE</a:t>
            </a:r>
          </a:p>
          <a:p>
            <a:r>
              <a:rPr lang="es-ES" sz="2400" dirty="0" smtClean="0"/>
              <a:t>Mesas de Trabajo. Toda la EUROACE</a:t>
            </a:r>
          </a:p>
          <a:p>
            <a:pPr algn="ctr">
              <a:buFont typeface="Arial" panose="020B0604020202020204" pitchFamily="34" charset="0"/>
              <a:buNone/>
            </a:pPr>
            <a:endParaRPr lang="es-ES" sz="2400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89" y="1407087"/>
            <a:ext cx="2906111" cy="21795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88" y="3616200"/>
            <a:ext cx="2912161" cy="20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4388" y="66882"/>
            <a:ext cx="7700962" cy="110463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¿Cómo lo estamos haciendo?</a:t>
            </a:r>
            <a:br>
              <a:rPr lang="es-ES" b="1" dirty="0" smtClean="0"/>
            </a:br>
            <a:r>
              <a:rPr lang="es-ES" b="1" dirty="0" smtClean="0">
                <a:latin typeface="+mn-lt"/>
              </a:rPr>
              <a:t>PRESTANDO SERVICIOS EMPRENDIMIENTO INNOVADOR E INNOVACIÓN EN PYME</a:t>
            </a:r>
            <a:endParaRPr lang="es-ES" b="1" dirty="0">
              <a:latin typeface="+mn-lt"/>
            </a:endParaRPr>
          </a:p>
        </p:txBody>
      </p:sp>
      <p:sp>
        <p:nvSpPr>
          <p:cNvPr id="18" name="4 CuadroTexto"/>
          <p:cNvSpPr txBox="1"/>
          <p:nvPr/>
        </p:nvSpPr>
        <p:spPr>
          <a:xfrm>
            <a:off x="2106427" y="4180569"/>
            <a:ext cx="2212520" cy="1532334"/>
          </a:xfrm>
          <a:prstGeom prst="round2Diag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Análisis modelo de negocio</a:t>
            </a:r>
          </a:p>
          <a:p>
            <a:pPr algn="ctr"/>
            <a:r>
              <a:rPr lang="es-ES" sz="1200" dirty="0" smtClean="0"/>
              <a:t>Búsqueda de socios</a:t>
            </a:r>
          </a:p>
          <a:p>
            <a:pPr algn="ctr"/>
            <a:r>
              <a:rPr lang="es-ES" sz="1200" dirty="0" smtClean="0"/>
              <a:t>Formas societarias</a:t>
            </a:r>
          </a:p>
          <a:p>
            <a:pPr algn="ctr"/>
            <a:r>
              <a:rPr lang="es-ES" sz="1200" dirty="0" smtClean="0"/>
              <a:t>PII</a:t>
            </a:r>
          </a:p>
          <a:p>
            <a:pPr algn="ctr"/>
            <a:r>
              <a:rPr lang="es-ES" sz="1200" dirty="0" smtClean="0"/>
              <a:t>Financiación pública y privada</a:t>
            </a:r>
          </a:p>
          <a:p>
            <a:pPr algn="ctr"/>
            <a:r>
              <a:rPr lang="es-ES" sz="1200" dirty="0" smtClean="0"/>
              <a:t>Desarrollo plan de negocio</a:t>
            </a:r>
          </a:p>
          <a:p>
            <a:pPr algn="ctr"/>
            <a:r>
              <a:rPr lang="es-ES" sz="1200" dirty="0" smtClean="0"/>
              <a:t>Incubación empresarial</a:t>
            </a:r>
            <a:endParaRPr lang="es-ES" sz="1200" dirty="0"/>
          </a:p>
        </p:txBody>
      </p:sp>
      <p:graphicFrame>
        <p:nvGraphicFramePr>
          <p:cNvPr id="19" name="14 Diagrama"/>
          <p:cNvGraphicFramePr/>
          <p:nvPr>
            <p:extLst>
              <p:ext uri="{D42A27DB-BD31-4B8C-83A1-F6EECF244321}">
                <p14:modId xmlns:p14="http://schemas.microsoft.com/office/powerpoint/2010/main" val="795465950"/>
              </p:ext>
            </p:extLst>
          </p:nvPr>
        </p:nvGraphicFramePr>
        <p:xfrm>
          <a:off x="563336" y="994077"/>
          <a:ext cx="8384722" cy="259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15 CuadroTexto"/>
          <p:cNvSpPr txBox="1"/>
          <p:nvPr/>
        </p:nvSpPr>
        <p:spPr>
          <a:xfrm>
            <a:off x="606961" y="3451517"/>
            <a:ext cx="1907637" cy="715089"/>
          </a:xfrm>
          <a:prstGeom prst="round2Diag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Análisis viabilidad idea</a:t>
            </a:r>
          </a:p>
          <a:p>
            <a:pPr algn="ctr"/>
            <a:r>
              <a:rPr lang="es-ES" sz="1200" dirty="0" smtClean="0"/>
              <a:t>Análisis de mercado</a:t>
            </a:r>
          </a:p>
          <a:p>
            <a:pPr algn="ctr"/>
            <a:r>
              <a:rPr lang="es-ES" sz="1200" dirty="0" smtClean="0"/>
              <a:t>Vigilancia tecnológica</a:t>
            </a:r>
            <a:endParaRPr lang="es-ES" sz="1200" dirty="0"/>
          </a:p>
        </p:txBody>
      </p:sp>
      <p:sp>
        <p:nvSpPr>
          <p:cNvPr id="21" name="17 CuadroTexto"/>
          <p:cNvSpPr txBox="1"/>
          <p:nvPr/>
        </p:nvSpPr>
        <p:spPr>
          <a:xfrm>
            <a:off x="4329877" y="3376335"/>
            <a:ext cx="2376264" cy="1123712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Tramitación y gestión de ayudas</a:t>
            </a:r>
          </a:p>
          <a:p>
            <a:pPr algn="ctr"/>
            <a:r>
              <a:rPr lang="es-ES" sz="1200" dirty="0" smtClean="0"/>
              <a:t>Acceso a laboratorios</a:t>
            </a:r>
          </a:p>
          <a:p>
            <a:pPr algn="ctr"/>
            <a:r>
              <a:rPr lang="es-ES" sz="1200" dirty="0" smtClean="0"/>
              <a:t>Desarrollo de negocio</a:t>
            </a:r>
          </a:p>
          <a:p>
            <a:pPr algn="ctr"/>
            <a:r>
              <a:rPr lang="es-ES" sz="1200" dirty="0" smtClean="0"/>
              <a:t>Apoyo a la I+D</a:t>
            </a:r>
          </a:p>
          <a:p>
            <a:pPr algn="ctr"/>
            <a:r>
              <a:rPr lang="es-ES" sz="1200" dirty="0" smtClean="0"/>
              <a:t>Talento</a:t>
            </a:r>
            <a:endParaRPr lang="es-ES" sz="1200" dirty="0"/>
          </a:p>
        </p:txBody>
      </p:sp>
      <p:sp>
        <p:nvSpPr>
          <p:cNvPr id="22" name="19 CuadroTexto"/>
          <p:cNvSpPr txBox="1"/>
          <p:nvPr/>
        </p:nvSpPr>
        <p:spPr>
          <a:xfrm>
            <a:off x="6711042" y="4126144"/>
            <a:ext cx="2180404" cy="1123712"/>
          </a:xfrm>
          <a:prstGeom prst="round2Diag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Expansión empresarial</a:t>
            </a:r>
          </a:p>
          <a:p>
            <a:pPr algn="ctr"/>
            <a:r>
              <a:rPr lang="es-ES" sz="1200" dirty="0" smtClean="0"/>
              <a:t>Alianzas estratégicas</a:t>
            </a:r>
          </a:p>
          <a:p>
            <a:pPr algn="ctr"/>
            <a:r>
              <a:rPr lang="es-ES" sz="1200" dirty="0" smtClean="0"/>
              <a:t>Intermediación financiación</a:t>
            </a:r>
          </a:p>
          <a:p>
            <a:pPr algn="ctr"/>
            <a:r>
              <a:rPr lang="es-ES" sz="1200" dirty="0" smtClean="0"/>
              <a:t>Generación de redes</a:t>
            </a:r>
          </a:p>
          <a:p>
            <a:pPr algn="ctr"/>
            <a:r>
              <a:rPr lang="es-ES" sz="1200" dirty="0" smtClean="0"/>
              <a:t>Estrategia</a:t>
            </a:r>
            <a:endParaRPr lang="es-ES" sz="1200" dirty="0"/>
          </a:p>
        </p:txBody>
      </p:sp>
      <p:sp>
        <p:nvSpPr>
          <p:cNvPr id="23" name="8 CuadroTexto"/>
          <p:cNvSpPr txBox="1"/>
          <p:nvPr/>
        </p:nvSpPr>
        <p:spPr>
          <a:xfrm>
            <a:off x="940526" y="4215694"/>
            <a:ext cx="953588" cy="5245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IDEA DE NEGOCIO</a:t>
            </a:r>
            <a:endParaRPr lang="es-ES" dirty="0"/>
          </a:p>
        </p:txBody>
      </p:sp>
      <p:sp>
        <p:nvSpPr>
          <p:cNvPr id="24" name="9 CuadroTexto"/>
          <p:cNvSpPr txBox="1"/>
          <p:nvPr/>
        </p:nvSpPr>
        <p:spPr>
          <a:xfrm>
            <a:off x="2690949" y="3597388"/>
            <a:ext cx="1332411" cy="5245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PROYECTO EMPRESARIAL</a:t>
            </a:r>
            <a:endParaRPr lang="es-ES" dirty="0"/>
          </a:p>
        </p:txBody>
      </p:sp>
      <p:sp>
        <p:nvSpPr>
          <p:cNvPr id="25" name="10 CuadroTexto"/>
          <p:cNvSpPr txBox="1"/>
          <p:nvPr/>
        </p:nvSpPr>
        <p:spPr>
          <a:xfrm>
            <a:off x="4828903" y="4559684"/>
            <a:ext cx="1332411" cy="5245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EMPRESA INNOVADORA</a:t>
            </a:r>
            <a:endParaRPr lang="es-ES" dirty="0"/>
          </a:p>
        </p:txBody>
      </p:sp>
      <p:sp>
        <p:nvSpPr>
          <p:cNvPr id="26" name="11 CuadroTexto"/>
          <p:cNvSpPr txBox="1"/>
          <p:nvPr/>
        </p:nvSpPr>
        <p:spPr>
          <a:xfrm>
            <a:off x="7110549" y="3562554"/>
            <a:ext cx="1497873" cy="5245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CONSOLIDACIÓN EMPRESARIAL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83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4388" y="66882"/>
            <a:ext cx="7700962" cy="1104636"/>
          </a:xfrm>
        </p:spPr>
        <p:txBody>
          <a:bodyPr>
            <a:normAutofit/>
          </a:bodyPr>
          <a:lstStyle/>
          <a:p>
            <a:r>
              <a:rPr lang="es-ES" b="1" dirty="0" smtClean="0"/>
              <a:t>¿Cómo lo estamos haciendo?</a:t>
            </a:r>
            <a:br>
              <a:rPr lang="es-ES" b="1" dirty="0" smtClean="0"/>
            </a:br>
            <a:r>
              <a:rPr lang="es-ES" b="1" dirty="0" smtClean="0">
                <a:latin typeface="+mn-lt"/>
              </a:rPr>
              <a:t>PROGRAMA DE INCUBACIÓN CETEIS</a:t>
            </a:r>
            <a:endParaRPr lang="es-ES" b="1" dirty="0">
              <a:latin typeface="+mn-lt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567559" y="1275957"/>
            <a:ext cx="8418786" cy="4064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Más de 200 iniciativas incubadas en la </a:t>
            </a:r>
            <a:r>
              <a:rPr lang="es-ES" sz="2400" dirty="0" err="1" smtClean="0"/>
              <a:t>Euroace</a:t>
            </a:r>
            <a:r>
              <a:rPr lang="es-ES" sz="2400" dirty="0" smtClean="0"/>
              <a:t> en 2 años. </a:t>
            </a:r>
          </a:p>
          <a:p>
            <a:pPr algn="ctr">
              <a:buFont typeface="Arial" panose="020B0604020202020204" pitchFamily="34" charset="0"/>
              <a:buNone/>
            </a:pPr>
            <a:endParaRPr lang="es-ES" sz="2400" b="1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81" y="1755370"/>
            <a:ext cx="2551561" cy="19136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52" y="1755370"/>
            <a:ext cx="3402083" cy="19136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26" y="3669041"/>
            <a:ext cx="3128870" cy="20409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78" y="3669042"/>
            <a:ext cx="2727944" cy="20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4388" y="66882"/>
            <a:ext cx="7700962" cy="110463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¿Cómo lo estamos haciendo?</a:t>
            </a:r>
            <a:br>
              <a:rPr lang="es-ES" b="1" dirty="0" smtClean="0"/>
            </a:br>
            <a:r>
              <a:rPr lang="es-ES" b="1" dirty="0" smtClean="0">
                <a:latin typeface="+mn-lt"/>
              </a:rPr>
              <a:t>RECURSOS PARA EL EMPRENDIMIENTO Y LA INNOVACIÓN EN LA PYME</a:t>
            </a:r>
            <a:endParaRPr lang="es-ES" b="1" dirty="0">
              <a:latin typeface="+mn-lt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567559" y="1397877"/>
            <a:ext cx="8418786" cy="4064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Guía para la creación de </a:t>
            </a:r>
            <a:r>
              <a:rPr lang="es-ES" sz="2400" dirty="0" smtClean="0"/>
              <a:t>empresas</a:t>
            </a:r>
          </a:p>
          <a:p>
            <a:r>
              <a:rPr lang="es-ES" sz="2400" dirty="0"/>
              <a:t>Manual hispano-luso de </a:t>
            </a:r>
            <a:r>
              <a:rPr lang="es-ES" sz="2400" dirty="0" smtClean="0"/>
              <a:t>financiación</a:t>
            </a:r>
          </a:p>
          <a:p>
            <a:r>
              <a:rPr lang="es-ES" sz="2400" dirty="0"/>
              <a:t>Guía para la gestión eficaz de un proyecto de innovación </a:t>
            </a:r>
            <a:endParaRPr lang="es-ES" sz="2400" dirty="0" smtClean="0"/>
          </a:p>
          <a:p>
            <a:r>
              <a:rPr lang="es-ES" sz="2400" dirty="0"/>
              <a:t>Guía para la internacionalización de </a:t>
            </a:r>
            <a:r>
              <a:rPr lang="es-ES" sz="2400" dirty="0" smtClean="0"/>
              <a:t>empresas</a:t>
            </a:r>
          </a:p>
          <a:p>
            <a:r>
              <a:rPr lang="es-ES" sz="2400" dirty="0"/>
              <a:t>Guía estrategias de crecimiento y consolidación empresarial </a:t>
            </a:r>
          </a:p>
          <a:p>
            <a:pPr marL="0" indent="0">
              <a:buNone/>
            </a:pPr>
            <a:r>
              <a:rPr lang="es-ES" sz="2400" dirty="0" smtClean="0"/>
              <a:t>ACCEDE A ELLOS A TRAVÉS DE </a:t>
            </a:r>
          </a:p>
          <a:p>
            <a:pPr marL="0" indent="0">
              <a:buNone/>
            </a:pPr>
            <a:r>
              <a:rPr lang="es-ES" sz="2400" dirty="0" smtClean="0"/>
              <a:t>LA WEB </a:t>
            </a:r>
            <a:r>
              <a:rPr lang="es-ES" sz="2400" dirty="0" smtClean="0">
                <a:sym typeface="Wingdings" panose="05000000000000000000" pitchFamily="2" charset="2"/>
              </a:rPr>
              <a:t> PRODUCTOS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endParaRPr lang="es-ES" sz="2400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9" y="3595515"/>
            <a:ext cx="3818174" cy="20935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014" y="3595515"/>
            <a:ext cx="3462319" cy="21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4388" y="3822"/>
            <a:ext cx="7700962" cy="1104636"/>
          </a:xfrm>
        </p:spPr>
        <p:txBody>
          <a:bodyPr/>
          <a:lstStyle/>
          <a:p>
            <a:r>
              <a:rPr lang="es-ES" b="1" dirty="0" smtClean="0"/>
              <a:t>Resultados generales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9" y="750011"/>
            <a:ext cx="2774619" cy="12624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90" y="2012436"/>
            <a:ext cx="8182955" cy="21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object 7"/>
          <p:cNvSpPr/>
          <p:nvPr/>
        </p:nvSpPr>
        <p:spPr>
          <a:xfrm>
            <a:off x="94510" y="107856"/>
            <a:ext cx="3954862" cy="299544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61A4EE97-4B62-D04B-8857-C37621B74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45" y="3025133"/>
            <a:ext cx="2232865" cy="25119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0" y="3103304"/>
            <a:ext cx="4326759" cy="24338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951" y="3103304"/>
            <a:ext cx="2132908" cy="23791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5599" y="304271"/>
            <a:ext cx="2046761" cy="232003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2360" y="977882"/>
            <a:ext cx="2682350" cy="8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39" y="146615"/>
            <a:ext cx="7057860" cy="53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22861" y="2152485"/>
            <a:ext cx="6221139" cy="29539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814388" y="2152485"/>
            <a:ext cx="7700962" cy="3626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 smtClean="0"/>
              <a:t>Mentorización</a:t>
            </a:r>
            <a:endParaRPr lang="es-ES" sz="2400" dirty="0" smtClean="0"/>
          </a:p>
          <a:p>
            <a:r>
              <a:rPr lang="es-ES" sz="2400" dirty="0" smtClean="0"/>
              <a:t>Formación</a:t>
            </a:r>
          </a:p>
          <a:p>
            <a:r>
              <a:rPr lang="es-ES" sz="2400" dirty="0" smtClean="0"/>
              <a:t>Conexiones</a:t>
            </a:r>
          </a:p>
          <a:p>
            <a:r>
              <a:rPr lang="es-ES" sz="2400" dirty="0" smtClean="0"/>
              <a:t>Inversión</a:t>
            </a:r>
          </a:p>
          <a:p>
            <a:endParaRPr lang="es-ES" sz="2400" dirty="0" smtClean="0"/>
          </a:p>
          <a:p>
            <a:endParaRPr lang="es-E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858" y="271626"/>
            <a:ext cx="4188536" cy="16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14388" y="2152485"/>
            <a:ext cx="7700962" cy="3626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Marketing Online</a:t>
            </a:r>
          </a:p>
          <a:p>
            <a:r>
              <a:rPr lang="es-ES" sz="2400" dirty="0" smtClean="0"/>
              <a:t>Estudio de mercado</a:t>
            </a:r>
          </a:p>
          <a:p>
            <a:r>
              <a:rPr lang="es-ES" sz="2400" dirty="0" smtClean="0"/>
              <a:t>Desarrollo de producto/servicios</a:t>
            </a:r>
          </a:p>
          <a:p>
            <a:endParaRPr lang="es-ES" sz="2400" dirty="0" smtClean="0"/>
          </a:p>
          <a:p>
            <a:endParaRPr lang="es-ES" sz="2400" dirty="0"/>
          </a:p>
        </p:txBody>
      </p:sp>
      <p:pic>
        <p:nvPicPr>
          <p:cNvPr id="1026" name="Picture 2" descr="Resultado de imagen de sity consultor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0" y="3491250"/>
            <a:ext cx="4227660" cy="22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camara de badajoz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63" y="304271"/>
            <a:ext cx="5223011" cy="165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913" y="2700966"/>
            <a:ext cx="3478921" cy="20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388" y="304271"/>
            <a:ext cx="7700962" cy="649552"/>
          </a:xfrm>
        </p:spPr>
        <p:txBody>
          <a:bodyPr/>
          <a:lstStyle/>
          <a:p>
            <a:pPr algn="r"/>
            <a:r>
              <a:rPr lang="es-ES" b="1" dirty="0" err="1" smtClean="0"/>
              <a:t>Deadline</a:t>
            </a:r>
            <a:r>
              <a:rPr lang="es-ES" b="1" dirty="0" smtClean="0"/>
              <a:t> 30/11/19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490952"/>
            <a:ext cx="8628222" cy="32240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76" y="0"/>
            <a:ext cx="2825969" cy="25216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967" y="1183007"/>
            <a:ext cx="2670026" cy="15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4388" y="3822"/>
            <a:ext cx="7700962" cy="1104636"/>
          </a:xfrm>
        </p:spPr>
        <p:txBody>
          <a:bodyPr/>
          <a:lstStyle/>
          <a:p>
            <a:r>
              <a:rPr lang="es-ES" b="1" dirty="0" smtClean="0"/>
              <a:t>Justificación de la necesidad del modelo CETEIS en la EUROACE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Cambiar el modelo productivo</a:t>
            </a:r>
          </a:p>
          <a:p>
            <a:r>
              <a:rPr lang="es-ES" sz="2800" dirty="0" smtClean="0"/>
              <a:t>Falta de masa crítica</a:t>
            </a:r>
          </a:p>
          <a:p>
            <a:r>
              <a:rPr lang="es-ES" sz="2800" dirty="0" smtClean="0"/>
              <a:t>Atención especial al mundo rural</a:t>
            </a:r>
          </a:p>
          <a:p>
            <a:r>
              <a:rPr lang="es-ES" sz="2800" dirty="0" smtClean="0"/>
              <a:t>Esfuerzo de coordinación interinstitucional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325" y="769261"/>
            <a:ext cx="3390591" cy="154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1419218"/>
          </a:xfrm>
        </p:spPr>
        <p:txBody>
          <a:bodyPr/>
          <a:lstStyle/>
          <a:p>
            <a:pPr algn="ctr"/>
            <a:r>
              <a:rPr lang="es-ES" dirty="0" smtClean="0"/>
              <a:t>¡Gracias por su atención!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3776662" cy="12501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1000" i="1" dirty="0" smtClean="0"/>
              <a:t>Contacto POCTEP</a:t>
            </a:r>
            <a:br>
              <a:rPr lang="es-ES" sz="1000" i="1" dirty="0" smtClean="0"/>
            </a:br>
            <a:r>
              <a:rPr lang="es-ES" sz="1000" i="1" dirty="0" smtClean="0">
                <a:hlinkClick r:id="rId2"/>
              </a:rPr>
              <a:t>Directorio de contactos POCTEP 2014-2020</a:t>
            </a:r>
            <a:r>
              <a:rPr lang="es-ES" sz="1000" i="1" dirty="0" smtClean="0"/>
              <a:t/>
            </a:r>
            <a:br>
              <a:rPr lang="es-ES" sz="1000" i="1" dirty="0" smtClean="0"/>
            </a:br>
            <a:r>
              <a:rPr lang="es-ES" sz="1000" i="1" dirty="0" smtClean="0"/>
              <a:t>stc@poctep.eu</a:t>
            </a:r>
            <a:br>
              <a:rPr lang="es-ES" sz="1000" i="1" dirty="0" smtClean="0"/>
            </a:br>
            <a:r>
              <a:rPr lang="es-ES" sz="1000" i="1" dirty="0" smtClean="0"/>
              <a:t>(+34) 924 20 59 58</a:t>
            </a:r>
            <a:br>
              <a:rPr lang="es-ES" sz="1000" i="1" dirty="0" smtClean="0"/>
            </a:br>
            <a:r>
              <a:rPr lang="es-ES" sz="1000" i="1" dirty="0" smtClean="0"/>
              <a:t>(+34) 924 22 28 16</a:t>
            </a:r>
            <a:br>
              <a:rPr lang="es-ES" sz="1000" i="1" dirty="0" smtClean="0"/>
            </a:br>
            <a:r>
              <a:rPr lang="es-ES" sz="1000" i="1" dirty="0" smtClean="0"/>
              <a:t>C/ Luís Álvarez Lencero 3, Planta 3ª, Of. 13</a:t>
            </a:r>
          </a:p>
          <a:p>
            <a:pPr>
              <a:spcBef>
                <a:spcPts val="0"/>
              </a:spcBef>
            </a:pPr>
            <a:r>
              <a:rPr lang="es-ES" sz="1000" i="1" dirty="0" smtClean="0"/>
              <a:t>06011 BADAJOZ (España)</a:t>
            </a:r>
            <a:r>
              <a:rPr lang="es-ES" sz="1000" dirty="0" smtClean="0"/>
              <a:t> </a:t>
            </a:r>
            <a:endParaRPr lang="es-ES" sz="1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4897" y="605518"/>
            <a:ext cx="4586968" cy="142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texto 2"/>
          <p:cNvSpPr txBox="1">
            <a:spLocks/>
          </p:cNvSpPr>
          <p:nvPr/>
        </p:nvSpPr>
        <p:spPr>
          <a:xfrm>
            <a:off x="4629831" y="3813673"/>
            <a:ext cx="3776662" cy="125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 defTabSz="685800">
              <a:lnSpc>
                <a:spcPct val="90000"/>
              </a:lnSpc>
              <a:spcBef>
                <a:spcPts val="750"/>
              </a:spcBef>
            </a:pPr>
            <a: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  <a:t>Contacto </a:t>
            </a:r>
            <a:r>
              <a:rPr lang="es-ES" sz="1000" i="1" dirty="0" err="1" smtClean="0">
                <a:solidFill>
                  <a:schemeClr val="tx1">
                    <a:tint val="75000"/>
                  </a:schemeClr>
                </a:solidFill>
              </a:rPr>
              <a:t>CETEIs</a:t>
            </a:r>
            <a: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  <a:t>Edificio </a:t>
            </a:r>
            <a:r>
              <a:rPr lang="es-ES" sz="1000" i="1" dirty="0" err="1" smtClean="0">
                <a:solidFill>
                  <a:schemeClr val="tx1">
                    <a:tint val="75000"/>
                  </a:schemeClr>
                </a:solidFill>
              </a:rPr>
              <a:t>PCTEx</a:t>
            </a:r>
            <a: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  <a:t>Avenida de la Investigación, s/n.</a:t>
            </a:r>
            <a:b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  <a:t>Campus </a:t>
            </a:r>
            <a:r>
              <a:rPr lang="es-ES" sz="1000" i="1" dirty="0" err="1" smtClean="0">
                <a:solidFill>
                  <a:schemeClr val="tx1">
                    <a:tint val="75000"/>
                  </a:schemeClr>
                </a:solidFill>
              </a:rPr>
              <a:t>UEx</a:t>
            </a:r>
            <a: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  <a:t> Badajoz</a:t>
            </a:r>
            <a:b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  <a:t>06006 Badajoz</a:t>
            </a:r>
            <a:b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  <a:t>Teléfono: +34 924 014 600</a:t>
            </a:r>
            <a:b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  <a:t>Fax: +34 924 001 996</a:t>
            </a:r>
            <a:b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s-ES" sz="1000" i="1" dirty="0" smtClean="0">
                <a:solidFill>
                  <a:schemeClr val="tx1">
                    <a:tint val="75000"/>
                  </a:schemeClr>
                </a:solidFill>
              </a:rPr>
              <a:t>http://www.ceteis.com </a:t>
            </a:r>
            <a:endParaRPr lang="es-ES" sz="1000" i="1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5 Imagen" descr="C:\Users\borja.cardenas\Pictures\CETEIS POCTEP integrado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6" y="3023147"/>
            <a:ext cx="512699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6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4388" y="3822"/>
            <a:ext cx="7700962" cy="1104636"/>
          </a:xfrm>
        </p:spPr>
        <p:txBody>
          <a:bodyPr/>
          <a:lstStyle/>
          <a:p>
            <a:r>
              <a:rPr lang="es-ES" b="1" dirty="0" smtClean="0"/>
              <a:t>El proyecto CETEIS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1325" y="959652"/>
            <a:ext cx="7700962" cy="4317742"/>
          </a:xfrm>
        </p:spPr>
        <p:txBody>
          <a:bodyPr>
            <a:normAutofit/>
          </a:bodyPr>
          <a:lstStyle/>
          <a:p>
            <a:r>
              <a:rPr lang="es-ES" b="1" dirty="0" smtClean="0"/>
              <a:t>Modelo distribuido</a:t>
            </a:r>
          </a:p>
          <a:p>
            <a:r>
              <a:rPr lang="es-ES" dirty="0" smtClean="0"/>
              <a:t>Colaboración interinstitucional</a:t>
            </a:r>
          </a:p>
          <a:p>
            <a:r>
              <a:rPr lang="es-ES" dirty="0" smtClean="0"/>
              <a:t>Especialización de agentes</a:t>
            </a:r>
          </a:p>
          <a:p>
            <a:r>
              <a:rPr lang="es-ES" dirty="0" smtClean="0"/>
              <a:t>Capacitación del tejido</a:t>
            </a:r>
          </a:p>
          <a:p>
            <a:r>
              <a:rPr lang="es-ES" b="1" dirty="0" smtClean="0"/>
              <a:t>Provocar conexiones</a:t>
            </a:r>
            <a:r>
              <a:rPr lang="es-ES" dirty="0" smtClean="0"/>
              <a:t>: </a:t>
            </a:r>
            <a:r>
              <a:rPr lang="es-ES" dirty="0" err="1" smtClean="0"/>
              <a:t>I+D+i</a:t>
            </a:r>
            <a:r>
              <a:rPr lang="es-ES" dirty="0" smtClean="0"/>
              <a:t> Rural</a:t>
            </a:r>
          </a:p>
          <a:p>
            <a:r>
              <a:rPr lang="es-ES" dirty="0" smtClean="0"/>
              <a:t>Alcanzar masa crítica</a:t>
            </a:r>
          </a:p>
          <a:p>
            <a:r>
              <a:rPr lang="es-ES" b="1" dirty="0" smtClean="0"/>
              <a:t>Apuesta por la innovación</a:t>
            </a:r>
          </a:p>
          <a:p>
            <a:r>
              <a:rPr lang="es-ES" dirty="0" smtClean="0"/>
              <a:t>Nuevas iniciativas de alto impacto</a:t>
            </a:r>
          </a:p>
          <a:p>
            <a:r>
              <a:rPr lang="es-ES" b="1" dirty="0" smtClean="0"/>
              <a:t>GENERAR COMUNIDAD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             </a:t>
            </a:r>
            <a:r>
              <a:rPr lang="es-ES" b="1" dirty="0" smtClean="0"/>
              <a:t>Hasta finales de 2019</a:t>
            </a:r>
            <a:endParaRPr lang="es-ES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898571" y="979714"/>
            <a:ext cx="4023360" cy="36837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1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“Desarrollar un modelo distribuido de prestación de </a:t>
            </a:r>
            <a:r>
              <a:rPr kumimoji="0" lang="es-ES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servicios avanzados para el emprendimiento y la innovación</a:t>
            </a:r>
            <a:r>
              <a:rPr kumimoji="0" lang="es-E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la pyme de la EUROACE, con el fin de contribuir al emprendimiento de alto impacto y a la competitividad del territorio”</a:t>
            </a:r>
            <a:endParaRPr kumimoji="0" lang="es-ES" sz="2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4388" y="3822"/>
            <a:ext cx="7700962" cy="1104636"/>
          </a:xfrm>
        </p:spPr>
        <p:txBody>
          <a:bodyPr/>
          <a:lstStyle/>
          <a:p>
            <a:r>
              <a:rPr lang="es-ES" b="1" dirty="0" smtClean="0"/>
              <a:t>¿Quiénes forman la Red CETEIS?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C:\Users\borja.cardenas\Pictures\Consorcio CETTEI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9" y="830219"/>
            <a:ext cx="8859521" cy="488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4388" y="3822"/>
            <a:ext cx="7700962" cy="1104636"/>
          </a:xfrm>
        </p:spPr>
        <p:txBody>
          <a:bodyPr/>
          <a:lstStyle/>
          <a:p>
            <a:r>
              <a:rPr lang="es-ES" b="1" dirty="0" smtClean="0"/>
              <a:t>¿Quiénes forman la Red CETEIS?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934" y="929921"/>
            <a:ext cx="7075705" cy="478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8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388" y="3822"/>
            <a:ext cx="7700962" cy="1104636"/>
          </a:xfrm>
        </p:spPr>
        <p:txBody>
          <a:bodyPr/>
          <a:lstStyle/>
          <a:p>
            <a:r>
              <a:rPr lang="es-ES" b="1" dirty="0" smtClean="0"/>
              <a:t>¿A quién va dirigido?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4388" y="1116401"/>
            <a:ext cx="7700962" cy="3626115"/>
          </a:xfrm>
        </p:spPr>
        <p:txBody>
          <a:bodyPr/>
          <a:lstStyle/>
          <a:p>
            <a:r>
              <a:rPr lang="es-ES" b="1" dirty="0" smtClean="0"/>
              <a:t>Principalmente a Empresas y Emprendedores Innovadores</a:t>
            </a:r>
          </a:p>
          <a:p>
            <a:r>
              <a:rPr lang="es-ES" b="1" dirty="0" smtClean="0"/>
              <a:t>Agentes de apoyo a la innovación 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752747" y="3963658"/>
            <a:ext cx="3649436" cy="442674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Agencias de Desarrollo Regional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265996" y="3017881"/>
            <a:ext cx="4055044" cy="442674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Parques Científicos y Tecnológicos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97564" y="2605285"/>
            <a:ext cx="1753305" cy="442674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Universidades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406410" y="2215031"/>
            <a:ext cx="2520280" cy="442674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Centros Tecnológicos </a:t>
            </a:r>
            <a:endParaRPr lang="es-ES" sz="20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645850" y="3334655"/>
            <a:ext cx="3456384" cy="442674"/>
          </a:xfrm>
          <a:prstGeom prst="round2Diag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Institutos de Investigación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89857" y="4728381"/>
            <a:ext cx="5853794" cy="442674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Fundaciones de Desarrollo y promoción Económica</a:t>
            </a:r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560454" y="3599721"/>
            <a:ext cx="3225010" cy="442674"/>
          </a:xfrm>
          <a:prstGeom prst="round2Diag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Administraciones Públicas</a:t>
            </a:r>
            <a:endParaRPr lang="es-ES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227000" y="2446925"/>
            <a:ext cx="2854452" cy="442674"/>
          </a:xfrm>
          <a:prstGeom prst="round2Diag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Entidades de Enseñanza</a:t>
            </a:r>
            <a:endParaRPr lang="es-ES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508862" y="4188448"/>
            <a:ext cx="2819400" cy="442674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Cámaras de Comercio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340428" y="5233137"/>
            <a:ext cx="3198223" cy="442674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Agrupaciones de Empresas</a:t>
            </a:r>
            <a:endParaRPr lang="es-ES" sz="2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542315" y="4710623"/>
            <a:ext cx="2183674" cy="442674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Sociedad Civil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303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4388" y="3822"/>
            <a:ext cx="7700962" cy="1104636"/>
          </a:xfrm>
        </p:spPr>
        <p:txBody>
          <a:bodyPr/>
          <a:lstStyle/>
          <a:p>
            <a:r>
              <a:rPr lang="es-ES" b="1" dirty="0" smtClean="0"/>
              <a:t>¿Cómo lo estamos haciendo?</a:t>
            </a:r>
            <a:br>
              <a:rPr lang="es-ES" b="1" dirty="0" smtClean="0"/>
            </a:br>
            <a:r>
              <a:rPr lang="es-ES" b="1" dirty="0" smtClean="0">
                <a:latin typeface="+mn-lt"/>
              </a:rPr>
              <a:t>CREANDO LA RED</a:t>
            </a:r>
            <a:endParaRPr lang="es-ES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22122" y="767257"/>
            <a:ext cx="2921878" cy="4148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b="1" i="1" dirty="0" smtClean="0"/>
              <a:t> </a:t>
            </a:r>
          </a:p>
          <a:p>
            <a:pPr marL="0" indent="0" algn="ctr">
              <a:buNone/>
            </a:pPr>
            <a:endParaRPr lang="es-ES" sz="2800" b="1" i="1" dirty="0"/>
          </a:p>
          <a:p>
            <a:pPr marL="0" indent="0" algn="ctr">
              <a:buNone/>
            </a:pPr>
            <a:endParaRPr lang="es-ES" sz="2800" b="1" i="1" dirty="0" smtClean="0"/>
          </a:p>
          <a:p>
            <a:pPr marL="0" indent="0" algn="ctr">
              <a:buNone/>
            </a:pPr>
            <a:r>
              <a:rPr lang="es-ES" sz="2800" b="1" i="1" dirty="0" smtClean="0"/>
              <a:t>38 espacios físicos para la incubación de iniciativas</a:t>
            </a:r>
            <a:endParaRPr lang="es-ES" sz="2800" b="1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6" y="1108458"/>
            <a:ext cx="5665477" cy="46048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72" y="-63063"/>
            <a:ext cx="2925380" cy="21940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19" y="3591911"/>
            <a:ext cx="2816772" cy="21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4388" y="3822"/>
            <a:ext cx="7700962" cy="1104636"/>
          </a:xfrm>
        </p:spPr>
        <p:txBody>
          <a:bodyPr/>
          <a:lstStyle/>
          <a:p>
            <a:r>
              <a:rPr lang="es-ES" b="1" dirty="0" smtClean="0"/>
              <a:t>¿Cómo lo estamos haciendo?</a:t>
            </a:r>
            <a:br>
              <a:rPr lang="es-ES" b="1" dirty="0" smtClean="0"/>
            </a:br>
            <a:r>
              <a:rPr lang="es-ES" b="1" dirty="0" smtClean="0">
                <a:latin typeface="+mn-lt"/>
              </a:rPr>
              <a:t>CREANDO LA RED</a:t>
            </a:r>
            <a:endParaRPr lang="es-ES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5421" y="998484"/>
            <a:ext cx="8208579" cy="4148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i="1" dirty="0" smtClean="0"/>
              <a:t>Recursos para agentes de innovación</a:t>
            </a:r>
          </a:p>
          <a:p>
            <a:r>
              <a:rPr lang="es-ES" sz="2800" i="1" dirty="0" smtClean="0"/>
              <a:t>Metodología evaluación de</a:t>
            </a:r>
          </a:p>
          <a:p>
            <a:pPr marL="0" indent="0">
              <a:buNone/>
            </a:pPr>
            <a:r>
              <a:rPr lang="es-ES" sz="2800" i="1" dirty="0" smtClean="0"/>
              <a:t> iniciativas</a:t>
            </a:r>
          </a:p>
          <a:p>
            <a:r>
              <a:rPr lang="es-ES" sz="2800" i="1" dirty="0" smtClean="0"/>
              <a:t>Perfil emprendedor innovador</a:t>
            </a:r>
          </a:p>
          <a:p>
            <a:r>
              <a:rPr lang="es-ES" sz="2800" i="1" dirty="0" smtClean="0"/>
              <a:t>Cuestionario evaluación perfil </a:t>
            </a:r>
          </a:p>
          <a:p>
            <a:pPr marL="0" indent="0">
              <a:buNone/>
            </a:pPr>
            <a:r>
              <a:rPr lang="es-ES" sz="2800" i="1" dirty="0" smtClean="0"/>
              <a:t>innovador</a:t>
            </a:r>
          </a:p>
          <a:p>
            <a:r>
              <a:rPr lang="es-ES" sz="2800" i="1" dirty="0" smtClean="0"/>
              <a:t>Píldoras formativas</a:t>
            </a:r>
            <a:endParaRPr lang="es-ES" sz="28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365" y="829408"/>
            <a:ext cx="2407045" cy="20959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124" y="3422650"/>
            <a:ext cx="4157661" cy="20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4388" y="3822"/>
            <a:ext cx="7700962" cy="1104636"/>
          </a:xfrm>
        </p:spPr>
        <p:txBody>
          <a:bodyPr/>
          <a:lstStyle/>
          <a:p>
            <a:r>
              <a:rPr lang="es-ES" b="1" dirty="0" smtClean="0"/>
              <a:t>¿Cómo lo estamos haciendo?</a:t>
            </a:r>
            <a:br>
              <a:rPr lang="es-ES" b="1" dirty="0" smtClean="0"/>
            </a:br>
            <a:r>
              <a:rPr lang="es-ES" b="1" dirty="0" smtClean="0">
                <a:latin typeface="+mn-lt"/>
              </a:rPr>
              <a:t>CREANDO LA RED</a:t>
            </a:r>
            <a:endParaRPr lang="es-ES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5421" y="998484"/>
            <a:ext cx="8208579" cy="4148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i="1" dirty="0" smtClean="0"/>
              <a:t>Uso de la tecnología para gestionar la Red Distribuida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419" y="1556119"/>
            <a:ext cx="434219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1658" y="3580988"/>
            <a:ext cx="1376900" cy="21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5398640" y="1650124"/>
            <a:ext cx="3745360" cy="4064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/>
              <a:t>Gestión de eventos.</a:t>
            </a:r>
          </a:p>
          <a:p>
            <a:r>
              <a:rPr lang="es-ES" sz="2000" dirty="0" smtClean="0"/>
              <a:t>Recibir notificaciones sobre acciones CETEIS.</a:t>
            </a:r>
          </a:p>
          <a:p>
            <a:r>
              <a:rPr lang="es-ES" sz="2000" dirty="0" smtClean="0"/>
              <a:t>Comunicarse con empresas, emprendedores y agentes de innovación.</a:t>
            </a:r>
          </a:p>
          <a:p>
            <a:r>
              <a:rPr lang="es-ES" sz="2000" dirty="0" smtClean="0"/>
              <a:t>Ofertas y demandas comerciales, tecnológicas y de empleo.</a:t>
            </a:r>
          </a:p>
          <a:p>
            <a:r>
              <a:rPr lang="es-ES" sz="2000" dirty="0" smtClean="0"/>
              <a:t>Herramientas de innovación.</a:t>
            </a:r>
          </a:p>
          <a:p>
            <a:pPr marL="0" indent="0">
              <a:buNone/>
            </a:pPr>
            <a:endParaRPr lang="es-ES" sz="2000" dirty="0" smtClean="0"/>
          </a:p>
          <a:p>
            <a:pPr algn="ctr">
              <a:buFont typeface="Arial" panose="020B0604020202020204" pitchFamily="34" charset="0"/>
              <a:buNone/>
            </a:pPr>
            <a:endParaRPr 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703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3436</TotalTime>
  <Words>1490</Words>
  <Application>Microsoft Office PowerPoint</Application>
  <PresentationFormat>Presentación en pantalla (16:10)</PresentationFormat>
  <Paragraphs>164</Paragraphs>
  <Slides>20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de Office</vt:lpstr>
      <vt:lpstr>Centros Transfronterizos  de Apoyo al Emprendimiento Innovador - Un Modelo Distribuido</vt:lpstr>
      <vt:lpstr>Justificación de la necesidad del modelo CETEIS en la EUROACE</vt:lpstr>
      <vt:lpstr>El proyecto CETEIS</vt:lpstr>
      <vt:lpstr>¿Quiénes forman la Red CETEIS?</vt:lpstr>
      <vt:lpstr>¿Quiénes forman la Red CETEIS?</vt:lpstr>
      <vt:lpstr>¿A quién va dirigido?</vt:lpstr>
      <vt:lpstr>¿Cómo lo estamos haciendo? CREANDO LA RED</vt:lpstr>
      <vt:lpstr>¿Cómo lo estamos haciendo? CREANDO LA RED</vt:lpstr>
      <vt:lpstr>¿Cómo lo estamos haciendo? CREANDO LA RED</vt:lpstr>
      <vt:lpstr>¿Cómo lo estamos haciendo? GENERANDO LA COMUNIDAD</vt:lpstr>
      <vt:lpstr>¿Cómo lo estamos haciendo? PRESTANDO SERVICIOS EMPRENDIMIENTO INNOVADOR E INNOVACIÓN EN PYME</vt:lpstr>
      <vt:lpstr>¿Cómo lo estamos haciendo? PROGRAMA DE INCUBACIÓN CETEIS</vt:lpstr>
      <vt:lpstr>¿Cómo lo estamos haciendo? RECURSOS PARA EL EMPRENDIMIENTO Y LA INNOVACIÓN EN LA PYME</vt:lpstr>
      <vt:lpstr>Resultados generales</vt:lpstr>
      <vt:lpstr>Presentación de PowerPoint</vt:lpstr>
      <vt:lpstr>Presentación de PowerPoint</vt:lpstr>
      <vt:lpstr>Presentación de PowerPoint</vt:lpstr>
      <vt:lpstr>Presentación de PowerPoint</vt:lpstr>
      <vt:lpstr>Deadline 30/11/19</vt:lpstr>
      <vt:lpstr>¡Gracias por su atención!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antonio.nunez</dc:creator>
  <cp:lastModifiedBy>Mercedes Quintana</cp:lastModifiedBy>
  <cp:revision>229</cp:revision>
  <dcterms:created xsi:type="dcterms:W3CDTF">2017-06-14T14:33:01Z</dcterms:created>
  <dcterms:modified xsi:type="dcterms:W3CDTF">2019-11-21T08:26:59Z</dcterms:modified>
</cp:coreProperties>
</file>